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IBM Plex Sans KR SemiBold"/>
      <p:regular r:id="rId32"/>
      <p:bold r:id="rId33"/>
    </p:embeddedFont>
    <p:embeddedFont>
      <p:font typeface="IBM Plex Sans KR Medium"/>
      <p:regular r:id="rId34"/>
      <p:bold r:id="rId35"/>
    </p:embeddedFont>
    <p:embeddedFont>
      <p:font typeface="IBM Plex Sans KR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BMPlexSansKRSemiBold-bold.fntdata"/><Relationship Id="rId10" Type="http://schemas.openxmlformats.org/officeDocument/2006/relationships/slide" Target="slides/slide5.xml"/><Relationship Id="rId32" Type="http://schemas.openxmlformats.org/officeDocument/2006/relationships/font" Target="fonts/IBMPlexSansKR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IBMPlexSansKRMedium-bold.fntdata"/><Relationship Id="rId12" Type="http://schemas.openxmlformats.org/officeDocument/2006/relationships/slide" Target="slides/slide7.xml"/><Relationship Id="rId34" Type="http://schemas.openxmlformats.org/officeDocument/2006/relationships/font" Target="fonts/IBMPlexSansKRMedium-regular.fntdata"/><Relationship Id="rId15" Type="http://schemas.openxmlformats.org/officeDocument/2006/relationships/slide" Target="slides/slide10.xml"/><Relationship Id="rId37" Type="http://schemas.openxmlformats.org/officeDocument/2006/relationships/font" Target="fonts/IBMPlexSansKR-bold.fntdata"/><Relationship Id="rId14" Type="http://schemas.openxmlformats.org/officeDocument/2006/relationships/slide" Target="slides/slide9.xml"/><Relationship Id="rId36" Type="http://schemas.openxmlformats.org/officeDocument/2006/relationships/font" Target="fonts/IBMPlexSansK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499fb51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2c499fb51e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499fb51e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g2c499fb51e4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499fb51e4_0_1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용담 강사님과의 멘토링에서 GPT를 이용한 데이터 증강이 효과가 있었다는 이야기를 듣고 GPT를 사용해서 데이터 증강을 진행해봤습니다.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GPT에게 학습데이터의 대화문을 보여주고 요약을 시켜서 새로운 요약문을 생성해 데이터로 활용했습니다.</a:t>
            </a:r>
            <a:endParaRPr/>
          </a:p>
        </p:txBody>
      </p:sp>
      <p:sp>
        <p:nvSpPr>
          <p:cNvPr id="292" name="Google Shape;292;g2c499fb51e4_0_17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499fb51e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499fb51e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GPT에게 train 데이터셋의 원본 dialogue와 summary를 few shot으로 넣어주고,  prompt도 지정해주었으나 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원본 데이터에 비해서 GPT가 Summary를 조금 더 길게 생성하는 경향을 보임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499fb51e4_0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499fb51e4_0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데이터의 원본이 영어 데이터인 것을 감안해서 똑같은 영어 대화문을 번역해서 학습데이터로 활용하면 성능향상이 있을 것이라고 생각했습니다.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499fb51e4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499fb51e4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 1만6000개의 데이터 중 총 10895개의 데이터를 번역하는데 성공하였고 그 중에서 </a:t>
            </a:r>
            <a:r>
              <a:rPr lang="ko">
                <a:solidFill>
                  <a:schemeClr val="dk1"/>
                </a:solidFill>
              </a:rPr>
              <a:t>번역이 제대로 되지 않은 데이터와 구어체로 번역된 요약문을 제거해서 약 </a:t>
            </a:r>
            <a:r>
              <a:rPr lang="ko" sz="1050">
                <a:solidFill>
                  <a:srgbClr val="3B3B3B"/>
                </a:solidFill>
              </a:rPr>
              <a:t>4951개의 데이터를 학습에 활용했습니다.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학습데이터와 비슷하게 발화자를 마스킹하는 작업을 수행하였습니다.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499fb51e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모델링에 관한 이야기를 해보겠습니다.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2c499fb51e4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499fb51e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Wandb를 이용하여 모델 실험 기록을 작성했고, 이를 통해 쉽게 파라미터별 비교 등을 할 수 있었다. </a:t>
            </a:r>
            <a:endParaRPr/>
          </a:p>
        </p:txBody>
      </p:sp>
      <p:sp>
        <p:nvSpPr>
          <p:cNvPr id="351" name="Google Shape;351;g2c499fb51e4_0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499fb51e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2c499fb51e4_0_3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499fb51e4_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2c499fb51e4_9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499fb51e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adamw_hf(adam with huggingface), rmsprop, SGD 시</a:t>
            </a:r>
            <a:r>
              <a:rPr lang="ko"/>
              <a:t>도 해보았지만 baseline code인 adamw_torch가 가장 좋은 성능을 보였다. </a:t>
            </a:r>
            <a:endParaRPr/>
          </a:p>
        </p:txBody>
      </p:sp>
      <p:sp>
        <p:nvSpPr>
          <p:cNvPr id="386" name="Google Shape;386;g2c499fb51e4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499fb51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2c499fb51e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499fb51e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2c499fb51e4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499fb51e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2c499fb51e4_0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499fb51e4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2c499fb51e4_0_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499fb51e4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2c499fb51e4_0_1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499fb51e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g2c499fb51e4_0_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499fb51e4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g2c499fb51e4_0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499fb51e4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9" name="Google Shape;449;g2c499fb51e4_0_5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499fb51e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499fb51e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499fb51e4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c499fb51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499fb51e4_9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c499fb51e4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499fb51e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2c499fb51e4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499fb51e4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c499fb51e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499fb51e4_0_16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c499fb51e4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499fb51e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잘못 마스킹된 스페셜토큰 수정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대부분의 데이터가 번갈아가며 대화를 진행하는데 그렇지 않은 경우를 뽑아서 확인해보니 발화자가 잘 못 마스킹된 경우 발견 =&gt; 수정</a:t>
            </a:r>
            <a:endParaRPr/>
          </a:p>
        </p:txBody>
      </p:sp>
      <p:sp>
        <p:nvSpPr>
          <p:cNvPr id="269" name="Google Shape;269;g2c499fb51e4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0" y="627534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0" y="1203598"/>
            <a:ext cx="914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>
            <p:ph idx="2" type="pic"/>
          </p:nvPr>
        </p:nvSpPr>
        <p:spPr>
          <a:xfrm>
            <a:off x="2426012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0" name="Google Shape;60;p17"/>
          <p:cNvSpPr/>
          <p:nvPr>
            <p:ph idx="3" type="pic"/>
          </p:nvPr>
        </p:nvSpPr>
        <p:spPr>
          <a:xfrm>
            <a:off x="553804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17"/>
          <p:cNvSpPr/>
          <p:nvPr>
            <p:ph idx="4" type="pic"/>
          </p:nvPr>
        </p:nvSpPr>
        <p:spPr>
          <a:xfrm>
            <a:off x="4298220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/>
          <p:nvPr>
            <p:ph idx="2" type="pic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4" name="Google Shape;64;p18"/>
          <p:cNvSpPr/>
          <p:nvPr>
            <p:ph idx="3" type="pic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5" name="Google Shape;65;p18"/>
          <p:cNvSpPr/>
          <p:nvPr>
            <p:ph idx="4" type="pic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1619672" y="0"/>
            <a:ext cx="7524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/>
          <p:nvPr>
            <p:ph idx="2" type="pic"/>
          </p:nvPr>
        </p:nvSpPr>
        <p:spPr>
          <a:xfrm>
            <a:off x="3563888" y="638650"/>
            <a:ext cx="4320600" cy="45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" name="Google Shape;70;p20"/>
          <p:cNvSpPr/>
          <p:nvPr>
            <p:ph idx="3" type="pic"/>
          </p:nvPr>
        </p:nvSpPr>
        <p:spPr>
          <a:xfrm>
            <a:off x="5635630" y="1"/>
            <a:ext cx="3508500" cy="433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1619672" y="0"/>
            <a:ext cx="7524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rgbClr val="FDF1D2">
            <a:alpha val="49800"/>
          </a:srgbClr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/>
        </p:nvSpPr>
        <p:spPr>
          <a:xfrm>
            <a:off x="3203848" y="-2322"/>
            <a:ext cx="2700000" cy="1806344"/>
          </a:xfrm>
          <a:custGeom>
            <a:rect b="b" l="l" r="r" t="t"/>
            <a:pathLst>
              <a:path extrusionOk="0" h="1806344" w="2700000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/>
          <p:nvPr/>
        </p:nvSpPr>
        <p:spPr>
          <a:xfrm>
            <a:off x="3746892" y="4331240"/>
            <a:ext cx="1650300" cy="8124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2"/>
          <p:cNvSpPr/>
          <p:nvPr/>
        </p:nvSpPr>
        <p:spPr>
          <a:xfrm>
            <a:off x="4041648" y="4493810"/>
            <a:ext cx="1060800" cy="5544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"/>
          <p:cNvSpPr/>
          <p:nvPr>
            <p:ph idx="2" type="pic"/>
          </p:nvPr>
        </p:nvSpPr>
        <p:spPr>
          <a:xfrm>
            <a:off x="3293848" y="1"/>
            <a:ext cx="2520000" cy="171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80" name="Google Shape;80;p23"/>
          <p:cNvSpPr/>
          <p:nvPr/>
        </p:nvSpPr>
        <p:spPr>
          <a:xfrm>
            <a:off x="565878" y="1176692"/>
            <a:ext cx="1871700" cy="30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3"/>
          <p:cNvSpPr/>
          <p:nvPr/>
        </p:nvSpPr>
        <p:spPr>
          <a:xfrm>
            <a:off x="2612855" y="1176061"/>
            <a:ext cx="1871700" cy="30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/>
          <p:nvPr/>
        </p:nvSpPr>
        <p:spPr>
          <a:xfrm>
            <a:off x="4659832" y="1175430"/>
            <a:ext cx="1871700" cy="3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3"/>
          <p:cNvSpPr/>
          <p:nvPr/>
        </p:nvSpPr>
        <p:spPr>
          <a:xfrm>
            <a:off x="6706810" y="1174799"/>
            <a:ext cx="1871700" cy="305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3"/>
          <p:cNvSpPr/>
          <p:nvPr>
            <p:ph idx="2" type="pic"/>
          </p:nvPr>
        </p:nvSpPr>
        <p:spPr>
          <a:xfrm>
            <a:off x="825475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23"/>
          <p:cNvSpPr/>
          <p:nvPr>
            <p:ph idx="3" type="pic"/>
          </p:nvPr>
        </p:nvSpPr>
        <p:spPr>
          <a:xfrm>
            <a:off x="6966407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23"/>
          <p:cNvSpPr/>
          <p:nvPr>
            <p:ph idx="4" type="pic"/>
          </p:nvPr>
        </p:nvSpPr>
        <p:spPr>
          <a:xfrm>
            <a:off x="2872452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23"/>
          <p:cNvSpPr/>
          <p:nvPr>
            <p:ph idx="5" type="pic"/>
          </p:nvPr>
        </p:nvSpPr>
        <p:spPr>
          <a:xfrm>
            <a:off x="4919429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/>
          <p:nvPr>
            <p:ph idx="2" type="pic"/>
          </p:nvPr>
        </p:nvSpPr>
        <p:spPr>
          <a:xfrm>
            <a:off x="0" y="-1"/>
            <a:ext cx="9144000" cy="271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KBM-정애\014-Fullppt\PNG이미지\모니터.png" id="91" name="Google Shape;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754" y="451443"/>
            <a:ext cx="3282039" cy="327243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/>
          <p:nvPr>
            <p:ph idx="2" type="pic"/>
          </p:nvPr>
        </p:nvSpPr>
        <p:spPr>
          <a:xfrm>
            <a:off x="1363708" y="584771"/>
            <a:ext cx="2991600" cy="20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25"/>
          <p:cNvSpPr/>
          <p:nvPr>
            <p:ph idx="3" type="pic"/>
          </p:nvPr>
        </p:nvSpPr>
        <p:spPr>
          <a:xfrm>
            <a:off x="4143454" y="1295867"/>
            <a:ext cx="3055800" cy="223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pic>
        <p:nvPicPr>
          <p:cNvPr descr="D:\KBM-정애\014-Fullppt\PNG이미지\노트북.png" id="96" name="Google Shape;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2499742"/>
            <a:ext cx="3600400" cy="183122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6"/>
          <p:cNvSpPr/>
          <p:nvPr>
            <p:ph idx="2" type="pic"/>
          </p:nvPr>
        </p:nvSpPr>
        <p:spPr>
          <a:xfrm>
            <a:off x="3753800" y="2764640"/>
            <a:ext cx="1711500" cy="124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/>
          <p:nvPr>
            <p:ph idx="2" type="pic"/>
          </p:nvPr>
        </p:nvSpPr>
        <p:spPr>
          <a:xfrm>
            <a:off x="3059900" y="1"/>
            <a:ext cx="30243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27"/>
          <p:cNvSpPr/>
          <p:nvPr>
            <p:ph idx="3" type="pic"/>
          </p:nvPr>
        </p:nvSpPr>
        <p:spPr>
          <a:xfrm>
            <a:off x="4572100" y="2571750"/>
            <a:ext cx="15120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27"/>
          <p:cNvSpPr/>
          <p:nvPr>
            <p:ph idx="4" type="pic"/>
          </p:nvPr>
        </p:nvSpPr>
        <p:spPr>
          <a:xfrm>
            <a:off x="3059900" y="2571750"/>
            <a:ext cx="15120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>
            <p:ph idx="2" type="pic"/>
          </p:nvPr>
        </p:nvSpPr>
        <p:spPr>
          <a:xfrm>
            <a:off x="0" y="0"/>
            <a:ext cx="5076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 1">
  <p:cSld name="2_Title and Content_1">
    <p:bg>
      <p:bgPr>
        <a:solidFill>
          <a:srgbClr val="FDF1D2">
            <a:alpha val="49800"/>
          </a:srgbClr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/>
          <p:nvPr/>
        </p:nvSpPr>
        <p:spPr>
          <a:xfrm rot="10800000">
            <a:off x="3222000" y="3337155"/>
            <a:ext cx="2700000" cy="1806344"/>
          </a:xfrm>
          <a:custGeom>
            <a:rect b="b" l="l" r="r" t="t"/>
            <a:pathLst>
              <a:path extrusionOk="0" h="1806344" w="2700000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9"/>
          <p:cNvSpPr/>
          <p:nvPr/>
        </p:nvSpPr>
        <p:spPr>
          <a:xfrm rot="10800000">
            <a:off x="3746808" y="-140"/>
            <a:ext cx="1650300" cy="8124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9"/>
          <p:cNvSpPr/>
          <p:nvPr/>
        </p:nvSpPr>
        <p:spPr>
          <a:xfrm rot="10800000">
            <a:off x="4041552" y="99919"/>
            <a:ext cx="1060800" cy="5544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9"/>
          <p:cNvSpPr/>
          <p:nvPr>
            <p:ph idx="2" type="pic"/>
          </p:nvPr>
        </p:nvSpPr>
        <p:spPr>
          <a:xfrm>
            <a:off x="3312000" y="3430238"/>
            <a:ext cx="2520000" cy="1713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242646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b="0" i="0" sz="405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1"/>
          <p:cNvSpPr/>
          <p:nvPr/>
        </p:nvSpPr>
        <p:spPr>
          <a:xfrm>
            <a:off x="354008" y="1131589"/>
            <a:ext cx="2849700" cy="3649200"/>
          </a:xfrm>
          <a:prstGeom prst="roundRect">
            <a:avLst>
              <a:gd fmla="val 396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1"/>
          <p:cNvSpPr/>
          <p:nvPr/>
        </p:nvSpPr>
        <p:spPr>
          <a:xfrm>
            <a:off x="531932" y="1347500"/>
            <a:ext cx="108600" cy="32406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rot="5400000">
            <a:off x="2592773" y="1238201"/>
            <a:ext cx="502200" cy="5022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hyperlink" Target="https://huggingface.co/datasets/samsu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hyperlink" Target="https://huggingface.co/datasets/samsum" TargetMode="External"/><Relationship Id="rId7" Type="http://schemas.openxmlformats.org/officeDocument/2006/relationships/hyperlink" Target="https://arxiv.org/pdf/1911.12237v2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KT-AI/KoBART" TargetMode="External"/><Relationship Id="rId4" Type="http://schemas.openxmlformats.org/officeDocument/2006/relationships/hyperlink" Target="https://huggingface.co/eenzeenee/t5-base-korean-summarization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ihub.or.kr/aihubdata/data/view.do?currMenu=115&amp;topMenu=100&amp;aihubDataSe=realm&amp;dataSetSn=97" TargetMode="External"/><Relationship Id="rId4" Type="http://schemas.openxmlformats.org/officeDocument/2006/relationships/hyperlink" Target="https://www.aihub.or.kr/aihubdata/data/view.do?currMenu=115&amp;topMenu=100&amp;aihubDataSe=data&amp;dataSetSn=93" TargetMode="External"/><Relationship Id="rId9" Type="http://schemas.openxmlformats.org/officeDocument/2006/relationships/hyperlink" Target="https://www.aihub.or.kr/aihubdata/data/view.do?currMenu=115&amp;topMenu=100&amp;aihubDataSe=data&amp;dataSetSn=97" TargetMode="External"/><Relationship Id="rId5" Type="http://schemas.openxmlformats.org/officeDocument/2006/relationships/hyperlink" Target="https://www.aihub.or.kr/aihubdata/data/view.do?currMenu=115&amp;topMenu=100&amp;dataSetSn=582" TargetMode="External"/><Relationship Id="rId6" Type="http://schemas.openxmlformats.org/officeDocument/2006/relationships/hyperlink" Target="https://github.com/cosmoquester/2021-dialogue-summary-competition" TargetMode="External"/><Relationship Id="rId7" Type="http://schemas.openxmlformats.org/officeDocument/2006/relationships/hyperlink" Target="https://www.aihub.or.kr/aihubdata/data/view.do?currMenu=115&amp;topMenu=100&amp;aihubDataSe=data&amp;dataSetSn=71620" TargetMode="External"/><Relationship Id="rId8" Type="http://schemas.openxmlformats.org/officeDocument/2006/relationships/hyperlink" Target="https://www.aihub.or.kr/aihubdata/data/view.do?currMenu=115&amp;topMenu=100&amp;aihubDataSe=data&amp;dataSetSn=582" TargetMode="External"/><Relationship Id="rId10" Type="http://schemas.openxmlformats.org/officeDocument/2006/relationships/hyperlink" Target="https://www.aihub.or.kr/aihubdata/data/view.do?currMenu=115&amp;topMenu=100&amp;aihubDataSe=data&amp;dataSetSn=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uggingface.co/datasets/samsum" TargetMode="External"/><Relationship Id="rId4" Type="http://schemas.openxmlformats.org/officeDocument/2006/relationships/hyperlink" Target="https://huggingface.co/eenzeenee/t5-base-korean-summarization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13.png"/><Relationship Id="rId5" Type="http://schemas.openxmlformats.org/officeDocument/2006/relationships/image" Target="../media/image38.jpg"/><Relationship Id="rId6" Type="http://schemas.openxmlformats.org/officeDocument/2006/relationships/image" Target="../media/image30.jpg"/><Relationship Id="rId7" Type="http://schemas.openxmlformats.org/officeDocument/2006/relationships/image" Target="../media/image10.png"/><Relationship Id="rId8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175" y="1473825"/>
            <a:ext cx="6265101" cy="3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3246025" y="1392425"/>
            <a:ext cx="2128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ko" sz="1100">
                <a:solidFill>
                  <a:srgbClr val="3F3F3F"/>
                </a:solidFill>
              </a:rPr>
              <a:t>NLP</a:t>
            </a:r>
            <a:r>
              <a:rPr lang="ko" sz="1100">
                <a:solidFill>
                  <a:srgbClr val="3F3F3F"/>
                </a:solidFill>
              </a:rPr>
              <a:t> 5조</a:t>
            </a:r>
            <a:endParaRPr/>
          </a:p>
        </p:txBody>
      </p:sp>
      <p:pic>
        <p:nvPicPr>
          <p:cNvPr id="123" name="Google Shape;12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7048" y="960425"/>
            <a:ext cx="1866754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2"/>
          <p:cNvPicPr preferRelativeResize="0"/>
          <p:nvPr/>
        </p:nvPicPr>
        <p:blipFill rotWithShape="1">
          <a:blip r:embed="rId5">
            <a:alphaModFix/>
          </a:blip>
          <a:srcRect b="89629" l="0" r="9093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175" y="1473825"/>
            <a:ext cx="6265101" cy="3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3246025" y="1392425"/>
            <a:ext cx="2128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ko" sz="1100">
                <a:solidFill>
                  <a:srgbClr val="3F3F3F"/>
                </a:solidFill>
              </a:rPr>
              <a:t>NLP 5조</a:t>
            </a:r>
            <a:endParaRPr/>
          </a:p>
        </p:txBody>
      </p:sp>
      <p:pic>
        <p:nvPicPr>
          <p:cNvPr id="127" name="Google Shape;12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7048" y="960425"/>
            <a:ext cx="1866754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2"/>
          <p:cNvSpPr txBox="1"/>
          <p:nvPr>
            <p:ph type="title"/>
          </p:nvPr>
        </p:nvSpPr>
        <p:spPr>
          <a:xfrm>
            <a:off x="-80150" y="245509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Dialogue Summarization</a:t>
            </a:r>
            <a:endParaRPr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00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3" name="Google Shape;283;p41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1"/>
          <p:cNvSpPr txBox="1"/>
          <p:nvPr>
            <p:ph idx="4294967295" type="title"/>
          </p:nvPr>
        </p:nvSpPr>
        <p:spPr>
          <a:xfrm>
            <a:off x="944275" y="1233925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GPT 3.5 API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5" name="Google Shape;285;p41"/>
          <p:cNvSpPr txBox="1"/>
          <p:nvPr>
            <p:ph idx="4294967295" type="title"/>
          </p:nvPr>
        </p:nvSpPr>
        <p:spPr>
          <a:xfrm>
            <a:off x="4620175" y="1233925"/>
            <a:ext cx="3508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Solar API(Translation)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63" y="2023175"/>
            <a:ext cx="2420125" cy="20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4">
            <a:alphaModFix/>
          </a:blip>
          <a:srcRect b="0" l="6961" r="16450" t="0"/>
          <a:stretch/>
        </p:blipFill>
        <p:spPr>
          <a:xfrm>
            <a:off x="4498177" y="1743238"/>
            <a:ext cx="3752774" cy="22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>
            <p:ph idx="4294967295" type="title"/>
          </p:nvPr>
        </p:nvSpPr>
        <p:spPr>
          <a:xfrm>
            <a:off x="3984475" y="4119975"/>
            <a:ext cx="47802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ko" sz="1200" u="sng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  <a:hlinkClick r:id="rId5"/>
              </a:rPr>
              <a:t>공개된 대화 데이터셋</a:t>
            </a:r>
            <a:r>
              <a:rPr lang="ko" sz="1200">
                <a:latin typeface="IBM Plex Sans KR"/>
                <a:ea typeface="IBM Plex Sans KR"/>
                <a:cs typeface="IBM Plex Sans KR"/>
                <a:sym typeface="IBM Plex Sans KR"/>
              </a:rPr>
              <a:t> 번역 후 전처리하여 5000여개 데이터셋 추가 학습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9" name="Google Shape;289;p41"/>
          <p:cNvSpPr txBox="1"/>
          <p:nvPr>
            <p:ph idx="4294967295" type="title"/>
          </p:nvPr>
        </p:nvSpPr>
        <p:spPr>
          <a:xfrm>
            <a:off x="517225" y="4119975"/>
            <a:ext cx="3218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ko" sz="1200">
                <a:latin typeface="IBM Plex Sans KR"/>
                <a:ea typeface="IBM Plex Sans KR"/>
                <a:cs typeface="IBM Plex Sans KR"/>
                <a:sym typeface="IBM Plex Sans KR"/>
              </a:rPr>
              <a:t>api를 활용하여 12,451개의 데이터셋 추가 학습 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00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5" name="Google Shape;295;p42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201325" y="697275"/>
            <a:ext cx="49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GPT Augmentation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313150" y="1301250"/>
            <a:ext cx="42588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53740"/>
                </a:solidFill>
                <a:highlight>
                  <a:srgbClr val="FFFFFF"/>
                </a:highlight>
              </a:rPr>
              <a:t>Instructions</a:t>
            </a:r>
            <a:endParaRPr b="1" sz="1350">
              <a:solidFill>
                <a:srgbClr val="3537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너는 대화문을 읽고 요약하는 전문언어학자야. 너의 역할은 2명 이상의 사람들이 대화하는 대화문을 읽고 그 내용을 요약하는 게 너의 임무야. 그리고 요약할때 최대한 짧게 요약해줘.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405250" y="3399225"/>
            <a:ext cx="694200" cy="41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예시1</a:t>
            </a:r>
            <a:endParaRPr/>
          </a:p>
        </p:txBody>
      </p:sp>
      <p:sp>
        <p:nvSpPr>
          <p:cNvPr id="299" name="Google Shape;299;p42"/>
          <p:cNvSpPr/>
          <p:nvPr/>
        </p:nvSpPr>
        <p:spPr>
          <a:xfrm>
            <a:off x="1251950" y="3399225"/>
            <a:ext cx="694200" cy="41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예시2</a:t>
            </a:r>
            <a:endParaRPr/>
          </a:p>
        </p:txBody>
      </p:sp>
      <p:sp>
        <p:nvSpPr>
          <p:cNvPr id="300" name="Google Shape;300;p42"/>
          <p:cNvSpPr/>
          <p:nvPr/>
        </p:nvSpPr>
        <p:spPr>
          <a:xfrm>
            <a:off x="2098650" y="3399225"/>
            <a:ext cx="694200" cy="41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예시3</a:t>
            </a:r>
            <a:endParaRPr/>
          </a:p>
        </p:txBody>
      </p:sp>
      <p:sp>
        <p:nvSpPr>
          <p:cNvPr id="301" name="Google Shape;301;p42"/>
          <p:cNvSpPr/>
          <p:nvPr/>
        </p:nvSpPr>
        <p:spPr>
          <a:xfrm>
            <a:off x="2945350" y="3399225"/>
            <a:ext cx="694200" cy="41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예시4</a:t>
            </a:r>
            <a:endParaRPr/>
          </a:p>
        </p:txBody>
      </p:sp>
      <p:sp>
        <p:nvSpPr>
          <p:cNvPr id="302" name="Google Shape;302;p42"/>
          <p:cNvSpPr/>
          <p:nvPr/>
        </p:nvSpPr>
        <p:spPr>
          <a:xfrm>
            <a:off x="3792050" y="3399225"/>
            <a:ext cx="694200" cy="41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예시5</a:t>
            </a:r>
            <a:endParaRPr/>
          </a:p>
        </p:txBody>
      </p:sp>
      <p:sp>
        <p:nvSpPr>
          <p:cNvPr id="303" name="Google Shape;303;p42"/>
          <p:cNvSpPr/>
          <p:nvPr/>
        </p:nvSpPr>
        <p:spPr>
          <a:xfrm>
            <a:off x="2158800" y="2638888"/>
            <a:ext cx="573900" cy="41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4595775" y="2418725"/>
            <a:ext cx="658800" cy="6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100" y="1610525"/>
            <a:ext cx="3634501" cy="22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1946150" y="4054700"/>
            <a:ext cx="3327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few-shot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420202" y="1054114"/>
            <a:ext cx="5901253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950" y="837637"/>
            <a:ext cx="4784100" cy="30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201325" y="697275"/>
            <a:ext cx="49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GPT Augmentation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1114650" y="4054300"/>
            <a:ext cx="71754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 </a:t>
            </a: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train 데이터셋의 원본 dialogue와 summary를 few shot으로  prompt 제공 </a:t>
            </a:r>
            <a:endParaRPr sz="15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 </a:t>
            </a: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원본 데이터에 비해 GPT가 Summary를 조금 더 길게 생성하는 경향을 보임</a:t>
            </a:r>
            <a:endParaRPr sz="15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420202" y="1054114"/>
            <a:ext cx="590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24" name="Google Shape;324;p44"/>
          <p:cNvSpPr txBox="1"/>
          <p:nvPr/>
        </p:nvSpPr>
        <p:spPr>
          <a:xfrm>
            <a:off x="320225" y="617163"/>
            <a:ext cx="49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SAMSUM Dataset + Solar Translation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25" y="2207350"/>
            <a:ext cx="5454259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/>
          <p:nvPr/>
        </p:nvSpPr>
        <p:spPr>
          <a:xfrm>
            <a:off x="6042675" y="2982300"/>
            <a:ext cx="590100" cy="583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325" y="3028888"/>
            <a:ext cx="888950" cy="10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538" y="2277450"/>
            <a:ext cx="1464521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/>
        </p:nvSpPr>
        <p:spPr>
          <a:xfrm>
            <a:off x="320225" y="1150550"/>
            <a:ext cx="6767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SAMSUM 데이터 셋</a:t>
            </a:r>
            <a:r>
              <a:rPr lang="ko" sz="1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은 약 16,000개의 메신저 형식의 대화와 요약을 가진 데이터 셋으로,</a:t>
            </a:r>
            <a:endParaRPr sz="11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r>
              <a:rPr lang="ko" sz="1100" u="sng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삼성 R&amp;D 연구소에서 만들어진 데이터셋</a:t>
            </a:r>
            <a:endParaRPr sz="11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SAMSUM 이라는 영어로된 메신저 대화 데이터셋을 Solar API를  활용하여 번역하고 </a:t>
            </a:r>
            <a:endParaRPr sz="11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학습 데이터와 동일한 형태로  전처리 진행.</a:t>
            </a:r>
            <a:endParaRPr sz="11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420202" y="1054114"/>
            <a:ext cx="590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201325" y="697275"/>
            <a:ext cx="49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SAMSUM Dataset + Solar Translation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63" y="1728900"/>
            <a:ext cx="4024400" cy="24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138" y="1728900"/>
            <a:ext cx="4720601" cy="224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46"/>
          <p:cNvGrpSpPr/>
          <p:nvPr/>
        </p:nvGrpSpPr>
        <p:grpSpPr>
          <a:xfrm>
            <a:off x="317501" y="2300689"/>
            <a:ext cx="3320676" cy="791158"/>
            <a:chOff x="636096" y="2043271"/>
            <a:chExt cx="6797700" cy="791158"/>
          </a:xfrm>
        </p:grpSpPr>
        <p:sp>
          <p:nvSpPr>
            <p:cNvPr id="345" name="Google Shape;345;p46"/>
            <p:cNvSpPr txBox="1"/>
            <p:nvPr/>
          </p:nvSpPr>
          <p:spPr>
            <a:xfrm>
              <a:off x="2253890" y="2557829"/>
              <a:ext cx="46086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6"/>
            <p:cNvSpPr txBox="1"/>
            <p:nvPr/>
          </p:nvSpPr>
          <p:spPr>
            <a:xfrm>
              <a:off x="636096" y="2043271"/>
              <a:ext cx="67977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Modeling</a:t>
              </a:r>
              <a:endParaRPr b="1" i="0" sz="3600" u="none" cap="none" strike="noStrik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347" name="Google Shape;347;p46"/>
          <p:cNvSpPr txBox="1"/>
          <p:nvPr/>
        </p:nvSpPr>
        <p:spPr>
          <a:xfrm>
            <a:off x="4572000" y="1566700"/>
            <a:ext cx="41448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Wandb</a:t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Model</a:t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Parameter Tuning</a:t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48" name="Google Shape;348;p46"/>
          <p:cNvSpPr/>
          <p:nvPr/>
        </p:nvSpPr>
        <p:spPr>
          <a:xfrm rot="5400000">
            <a:off x="1686613" y="2563650"/>
            <a:ext cx="4338000" cy="162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50" y="694200"/>
            <a:ext cx="7414626" cy="43719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47"/>
          <p:cNvSpPr txBox="1"/>
          <p:nvPr>
            <p:ph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3-1. Wandb 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5" name="Google Shape;355;p47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3-2. Model 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61" name="Google Shape;361;p48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48"/>
          <p:cNvGrpSpPr/>
          <p:nvPr/>
        </p:nvGrpSpPr>
        <p:grpSpPr>
          <a:xfrm>
            <a:off x="1928266" y="1063050"/>
            <a:ext cx="5295264" cy="3666026"/>
            <a:chOff x="2749266" y="988775"/>
            <a:chExt cx="5295264" cy="3666026"/>
          </a:xfrm>
        </p:grpSpPr>
        <p:grpSp>
          <p:nvGrpSpPr>
            <p:cNvPr id="363" name="Google Shape;363;p48"/>
            <p:cNvGrpSpPr/>
            <p:nvPr/>
          </p:nvGrpSpPr>
          <p:grpSpPr>
            <a:xfrm>
              <a:off x="2749266" y="1702481"/>
              <a:ext cx="2555712" cy="2952320"/>
              <a:chOff x="2051720" y="1635646"/>
              <a:chExt cx="2088000" cy="2952320"/>
            </a:xfrm>
          </p:grpSpPr>
          <p:sp>
            <p:nvSpPr>
              <p:cNvPr id="364" name="Google Shape;364;p48"/>
              <p:cNvSpPr/>
              <p:nvPr/>
            </p:nvSpPr>
            <p:spPr>
              <a:xfrm>
                <a:off x="2051720" y="1635646"/>
                <a:ext cx="2088000" cy="7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48"/>
              <p:cNvSpPr/>
              <p:nvPr/>
            </p:nvSpPr>
            <p:spPr>
              <a:xfrm>
                <a:off x="2051720" y="4515966"/>
                <a:ext cx="2088000" cy="7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48"/>
              <p:cNvSpPr txBox="1"/>
              <p:nvPr/>
            </p:nvSpPr>
            <p:spPr>
              <a:xfrm>
                <a:off x="2151102" y="1853325"/>
                <a:ext cx="1912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lang="ko" sz="2000" u="sng">
                    <a:solidFill>
                      <a:schemeClr val="hlink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  <a:hlinkClick r:id="rId3"/>
                  </a:rPr>
                  <a:t>KoBART</a:t>
                </a:r>
                <a:endParaRPr b="1" i="0" sz="2000" u="none" cap="none" strike="noStrike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  <p:sp>
          <p:nvSpPr>
            <p:cNvPr id="367" name="Google Shape;367;p48"/>
            <p:cNvSpPr/>
            <p:nvPr/>
          </p:nvSpPr>
          <p:spPr>
            <a:xfrm rot="2334248">
              <a:off x="3820877" y="980830"/>
              <a:ext cx="408759" cy="732828"/>
            </a:xfrm>
            <a:custGeom>
              <a:rect b="b" l="l" r="r" t="t"/>
              <a:pathLst>
                <a:path extrusionOk="0" h="4001999" w="2232248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" name="Google Shape;368;p48"/>
            <p:cNvGrpSpPr/>
            <p:nvPr/>
          </p:nvGrpSpPr>
          <p:grpSpPr>
            <a:xfrm>
              <a:off x="5488818" y="1702481"/>
              <a:ext cx="2555712" cy="2952320"/>
              <a:chOff x="2051720" y="1635646"/>
              <a:chExt cx="2088000" cy="2952320"/>
            </a:xfrm>
          </p:grpSpPr>
          <p:sp>
            <p:nvSpPr>
              <p:cNvPr id="369" name="Google Shape;369;p48"/>
              <p:cNvSpPr/>
              <p:nvPr/>
            </p:nvSpPr>
            <p:spPr>
              <a:xfrm>
                <a:off x="2051720" y="1635646"/>
                <a:ext cx="2088000" cy="7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48"/>
              <p:cNvSpPr/>
              <p:nvPr/>
            </p:nvSpPr>
            <p:spPr>
              <a:xfrm>
                <a:off x="2051720" y="4515966"/>
                <a:ext cx="2088000" cy="7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1" name="Google Shape;371;p48"/>
              <p:cNvGrpSpPr/>
              <p:nvPr/>
            </p:nvGrpSpPr>
            <p:grpSpPr>
              <a:xfrm>
                <a:off x="2091239" y="1820726"/>
                <a:ext cx="2023039" cy="2168286"/>
                <a:chOff x="2171842" y="1346005"/>
                <a:chExt cx="2855787" cy="2168286"/>
              </a:xfrm>
            </p:grpSpPr>
            <p:sp>
              <p:nvSpPr>
                <p:cNvPr id="372" name="Google Shape;372;p48"/>
                <p:cNvSpPr txBox="1"/>
                <p:nvPr/>
              </p:nvSpPr>
              <p:spPr>
                <a:xfrm>
                  <a:off x="2191729" y="1944391"/>
                  <a:ext cx="2835900" cy="156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>
                      <a:solidFill>
                        <a:schemeClr val="dk1"/>
                      </a:solidFill>
                      <a:latin typeface="IBM Plex Sans KR Medium"/>
                      <a:ea typeface="IBM Plex Sans KR Medium"/>
                      <a:cs typeface="IBM Plex Sans KR Medium"/>
                      <a:sym typeface="IBM Plex Sans KR Medium"/>
                    </a:rPr>
                    <a:t>Params (M): 250M</a:t>
                  </a:r>
                  <a:endParaRPr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>
                      <a:solidFill>
                        <a:schemeClr val="dk1"/>
                      </a:solidFill>
                      <a:latin typeface="IBM Plex Sans KR Medium"/>
                      <a:ea typeface="IBM Plex Sans KR Medium"/>
                      <a:cs typeface="IBM Plex Sans KR Medium"/>
                      <a:sym typeface="IBM Plex Sans KR Medium"/>
                    </a:rPr>
                    <a:t>통합된 텍스트 입력-텍스트 출력으로 NLP 태스크 처리(text-to-text)</a:t>
                  </a:r>
                  <a:endParaRPr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>
                      <a:solidFill>
                        <a:schemeClr val="dk1"/>
                      </a:solidFill>
                      <a:latin typeface="IBM Plex Sans KR Medium"/>
                      <a:ea typeface="IBM Plex Sans KR Medium"/>
                      <a:cs typeface="IBM Plex Sans KR Medium"/>
                      <a:sym typeface="IBM Plex Sans KR Medium"/>
                    </a:rPr>
                    <a:t>다양한 요약 Task로 이미 Finetuning 된 </a:t>
                  </a:r>
                  <a:r>
                    <a:rPr lang="ko" sz="1200" u="sng">
                      <a:solidFill>
                        <a:schemeClr val="hlink"/>
                      </a:solidFill>
                      <a:latin typeface="IBM Plex Sans KR Medium"/>
                      <a:ea typeface="IBM Plex Sans KR Medium"/>
                      <a:cs typeface="IBM Plex Sans KR Medium"/>
                      <a:sym typeface="IBM Plex Sans KR Medium"/>
                      <a:hlinkClick r:id="rId4"/>
                    </a:rPr>
                    <a:t>모델</a:t>
                  </a:r>
                  <a:r>
                    <a:rPr lang="ko" sz="1200">
                      <a:solidFill>
                        <a:schemeClr val="dk1"/>
                      </a:solidFill>
                      <a:latin typeface="IBM Plex Sans KR Medium"/>
                      <a:ea typeface="IBM Plex Sans KR Medium"/>
                      <a:cs typeface="IBM Plex Sans KR Medium"/>
                      <a:sym typeface="IBM Plex Sans KR Medium"/>
                    </a:rPr>
                    <a:t>을 사용</a:t>
                  </a:r>
                  <a:endParaRPr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endParaRPr>
                </a:p>
              </p:txBody>
            </p:sp>
            <p:sp>
              <p:nvSpPr>
                <p:cNvPr id="373" name="Google Shape;373;p48"/>
                <p:cNvSpPr txBox="1"/>
                <p:nvPr/>
              </p:nvSpPr>
              <p:spPr>
                <a:xfrm>
                  <a:off x="2171842" y="1346005"/>
                  <a:ext cx="28359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lang="ko" sz="2000">
                      <a:solidFill>
                        <a:srgbClr val="3F3F3F"/>
                      </a:solidFill>
                      <a:latin typeface="IBM Plex Sans KR"/>
                      <a:ea typeface="IBM Plex Sans KR"/>
                      <a:cs typeface="IBM Plex Sans KR"/>
                      <a:sym typeface="IBM Plex Sans KR"/>
                    </a:rPr>
                    <a:t>T5</a:t>
                  </a:r>
                  <a:endParaRPr b="1" i="0" sz="2000" u="none" cap="none" strike="noStrike">
                    <a:solidFill>
                      <a:srgbClr val="3F3F3F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endParaRPr>
                </a:p>
              </p:txBody>
            </p:sp>
          </p:grpSp>
        </p:grpSp>
        <p:sp>
          <p:nvSpPr>
            <p:cNvPr id="374" name="Google Shape;374;p48"/>
            <p:cNvSpPr/>
            <p:nvPr/>
          </p:nvSpPr>
          <p:spPr>
            <a:xfrm>
              <a:off x="6517954" y="1101966"/>
              <a:ext cx="591300" cy="487436"/>
            </a:xfrm>
            <a:custGeom>
              <a:rect b="b" l="l" r="r" t="t"/>
              <a:pathLst>
                <a:path extrusionOk="0" h="3249575" w="3240001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8"/>
            <p:cNvSpPr txBox="1"/>
            <p:nvPr/>
          </p:nvSpPr>
          <p:spPr>
            <a:xfrm>
              <a:off x="2756355" y="2485946"/>
              <a:ext cx="2459100" cy="19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skt에서 만든 BART 기반의 한국어 생성요약 모델</a:t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Params (M): 124M</a:t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40G 이상의 한국어 데이터로 Pretrain</a:t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201325" y="9525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3-2. Model 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1" name="Google Shape;381;p49"/>
          <p:cNvSpPr/>
          <p:nvPr/>
        </p:nvSpPr>
        <p:spPr>
          <a:xfrm>
            <a:off x="0" y="57875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9"/>
          <p:cNvSpPr txBox="1"/>
          <p:nvPr/>
        </p:nvSpPr>
        <p:spPr>
          <a:xfrm>
            <a:off x="122675" y="611450"/>
            <a:ext cx="7403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Pretrained KoBART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</a:rPr>
              <a:t>( generation max_length=90, num_beams=4, 나머지 baseline과 동일, eval set 기준 score)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122675" y="1145925"/>
            <a:ext cx="8386800" cy="3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gogamza/kobart-base-v2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한국어 위키 백과 이외, 뉴스, 책, 모두의 말뭉치 v1.0(대화, 뉴스, ...), 청와대 국민청원 등의 다양한 데이터를 이용해 모델 학습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== 기본 KoBART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CC0000"/>
                </a:solidFill>
                <a:highlight>
                  <a:srgbClr val="FFFFFF"/>
                </a:highlight>
              </a:rPr>
              <a:t>loss: 0.566 /  rouge-1: 0.506 / rouge-2: 0.321 / rouge-L: 0.457</a:t>
            </a:r>
            <a:endParaRPr sz="1000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</a:rPr>
              <a:t>gogamza/kobart-summarization</a:t>
            </a:r>
            <a:endParaRPr b="1"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CC0000"/>
                </a:solidFill>
                <a:highlight>
                  <a:srgbClr val="FFFFFF"/>
                </a:highlight>
              </a:rPr>
              <a:t>loss: 0.579 /  rouge-1: 0.503 / rouge-2: 0.318 / rouge-L: 0.452</a:t>
            </a:r>
            <a:endParaRPr b="1"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</a:rPr>
              <a:t>EbanLee/kobart-summary-v2</a:t>
            </a:r>
            <a:endParaRPr b="1"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: AI HUB의 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문서요약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도서자료요약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요약문 및 레포트 생성 데이터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로 학습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CC0000"/>
                </a:solidFill>
                <a:highlight>
                  <a:srgbClr val="FFFFFF"/>
                </a:highlight>
              </a:rPr>
              <a:t>loss 0.546 /  rouge-1 0.502 / rouge-2 0.318 / rouge-L 0.452</a:t>
            </a:r>
            <a:r>
              <a:rPr lang="ko" sz="1000">
                <a:solidFill>
                  <a:srgbClr val="980000"/>
                </a:solidFill>
                <a:highlight>
                  <a:srgbClr val="FFFFFF"/>
                </a:highlight>
              </a:rPr>
              <a:t> </a:t>
            </a:r>
            <a:endParaRPr sz="1000">
              <a:solidFill>
                <a:srgbClr val="98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98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alaggung/bart-r3f</a:t>
            </a:r>
            <a:endParaRPr b="1"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AI 한국어 요약 데이터 셋을 이용하여 학습하고 Loss를 계산할 때 </a:t>
            </a:r>
            <a:r>
              <a:rPr lang="ko" sz="1000">
                <a:solidFill>
                  <a:schemeClr val="dk1"/>
                </a:solidFill>
              </a:rPr>
              <a:t>random noise를 더해서 추론시키고 평범하게 추론했을 때와의 KL Divergence를 loss로 함께 사용하는 R3F라는 기법을 사용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CC0000"/>
                </a:solidFill>
                <a:highlight>
                  <a:srgbClr val="FFFFFF"/>
                </a:highlight>
              </a:rPr>
              <a:t>loss 0.6839/ /  rouge-1 0.486 / rouge-2 0.299 / rouge-L 0.429</a:t>
            </a:r>
            <a:r>
              <a:rPr lang="ko" sz="1000">
                <a:solidFill>
                  <a:srgbClr val="980000"/>
                </a:solidFill>
                <a:highlight>
                  <a:srgbClr val="FFFFFF"/>
                </a:highlight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</a:rPr>
              <a:t>gangyeolkim/kobart-korean-summarizer-v2</a:t>
            </a:r>
            <a:endParaRPr b="1"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: gogamza/kobart-base-v2에 추가로 AI HUB의 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추상 요약 사실성 검증 데이터</a:t>
            </a:r>
            <a:r>
              <a:rPr lang="ko" sz="1000">
                <a:solidFill>
                  <a:schemeClr val="dk1"/>
                </a:solidFill>
              </a:rPr>
              <a:t>, 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요약문 및 레포트 생성 데이터</a:t>
            </a:r>
            <a:r>
              <a:rPr lang="ko" sz="1000">
                <a:solidFill>
                  <a:schemeClr val="dk1"/>
                </a:solidFill>
              </a:rPr>
              <a:t>, 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문서요약 텍스트</a:t>
            </a:r>
            <a:r>
              <a:rPr lang="ko" sz="1000">
                <a:solidFill>
                  <a:schemeClr val="dk1"/>
                </a:solidFill>
              </a:rPr>
              <a:t>, 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도서자료 요약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총 683,335건의 데이터로 학습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CC0000"/>
                </a:solidFill>
                <a:highlight>
                  <a:srgbClr val="FFFFFF"/>
                </a:highlight>
              </a:rPr>
              <a:t>loss 0.551/   rouge-1 0.44 / rouge-2 0.223 / rouge-L 0.410</a:t>
            </a:r>
            <a:endParaRPr sz="1000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-&gt; 다양한 한국어 데이터 셋을 사용하여 pretrain된 model들을 사용했음에도 불구하고 별다른 성능향상이 없었음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0"/>
          <p:cNvSpPr txBox="1"/>
          <p:nvPr>
            <p:ph idx="4294967295" type="title"/>
          </p:nvPr>
        </p:nvSpPr>
        <p:spPr>
          <a:xfrm>
            <a:off x="201325" y="79500"/>
            <a:ext cx="4973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3-3-1. Parameter tuning - Optimizer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62" y="831250"/>
            <a:ext cx="8171275" cy="399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idx="4294967295" type="title"/>
          </p:nvPr>
        </p:nvSpPr>
        <p:spPr>
          <a:xfrm>
            <a:off x="1619700" y="172600"/>
            <a:ext cx="7524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37500"/>
              <a:buFont typeface="Arial"/>
              <a:buNone/>
            </a:pPr>
            <a:r>
              <a:rPr lang="ko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Content</a:t>
            </a:r>
            <a:endParaRPr sz="3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4" name="Google Shape;134;p33"/>
          <p:cNvSpPr/>
          <p:nvPr/>
        </p:nvSpPr>
        <p:spPr>
          <a:xfrm>
            <a:off x="1619700" y="839850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5" name="Google Shape;135;p33"/>
          <p:cNvSpPr/>
          <p:nvPr/>
        </p:nvSpPr>
        <p:spPr>
          <a:xfrm>
            <a:off x="2415983" y="839850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6" name="Google Shape;136;p33"/>
          <p:cNvSpPr txBox="1"/>
          <p:nvPr/>
        </p:nvSpPr>
        <p:spPr>
          <a:xfrm>
            <a:off x="1847250" y="839860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7" name="Google Shape;137;p33"/>
          <p:cNvSpPr txBox="1"/>
          <p:nvPr/>
        </p:nvSpPr>
        <p:spPr>
          <a:xfrm>
            <a:off x="2731637" y="940070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팀원 소개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8" name="Google Shape;138;p33"/>
          <p:cNvSpPr/>
          <p:nvPr/>
        </p:nvSpPr>
        <p:spPr>
          <a:xfrm>
            <a:off x="1619700" y="1428745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9" name="Google Shape;139;p33"/>
          <p:cNvSpPr/>
          <p:nvPr/>
        </p:nvSpPr>
        <p:spPr>
          <a:xfrm>
            <a:off x="2415983" y="1428745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0" name="Google Shape;140;p33"/>
          <p:cNvSpPr txBox="1"/>
          <p:nvPr/>
        </p:nvSpPr>
        <p:spPr>
          <a:xfrm>
            <a:off x="1847250" y="1495404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2731627" y="1502927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대회 소개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1619700" y="2017639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3" name="Google Shape;143;p33"/>
          <p:cNvSpPr/>
          <p:nvPr/>
        </p:nvSpPr>
        <p:spPr>
          <a:xfrm>
            <a:off x="2415983" y="2017639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1847250" y="2084299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5" name="Google Shape;145;p33"/>
          <p:cNvSpPr txBox="1"/>
          <p:nvPr/>
        </p:nvSpPr>
        <p:spPr>
          <a:xfrm>
            <a:off x="2731631" y="2091819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EDA &amp; </a:t>
            </a:r>
            <a:r>
              <a:rPr lang="ko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Augmentation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6" name="Google Shape;146;p33"/>
          <p:cNvSpPr/>
          <p:nvPr/>
        </p:nvSpPr>
        <p:spPr>
          <a:xfrm>
            <a:off x="1619700" y="2606534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2415983" y="2606534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847250" y="2673194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34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9" name="Google Shape;149;p33"/>
          <p:cNvSpPr txBox="1"/>
          <p:nvPr/>
        </p:nvSpPr>
        <p:spPr>
          <a:xfrm>
            <a:off x="2731627" y="2680730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Modeling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0" name="Google Shape;150;p33"/>
          <p:cNvSpPr/>
          <p:nvPr/>
        </p:nvSpPr>
        <p:spPr>
          <a:xfrm>
            <a:off x="1619700" y="3195428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1" name="Google Shape;151;p33"/>
          <p:cNvSpPr/>
          <p:nvPr/>
        </p:nvSpPr>
        <p:spPr>
          <a:xfrm>
            <a:off x="2415983" y="3195428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2" name="Google Shape;152;p33"/>
          <p:cNvSpPr txBox="1"/>
          <p:nvPr/>
        </p:nvSpPr>
        <p:spPr>
          <a:xfrm>
            <a:off x="1847250" y="3262087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45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2764713" y="3269623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결과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1619700" y="3784322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2415983" y="3784322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847250" y="3850982"/>
            <a:ext cx="5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2767692" y="3858515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회고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8" name="Google Shape;158;p33"/>
          <p:cNvSpPr/>
          <p:nvPr/>
        </p:nvSpPr>
        <p:spPr>
          <a:xfrm>
            <a:off x="1619700" y="4373222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1847250" y="4439857"/>
            <a:ext cx="5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60" name="Google Shape;160;p33"/>
          <p:cNvSpPr/>
          <p:nvPr/>
        </p:nvSpPr>
        <p:spPr>
          <a:xfrm>
            <a:off x="2381558" y="4373222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2730304" y="4429065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Appendix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1"/>
          <p:cNvSpPr txBox="1"/>
          <p:nvPr>
            <p:ph idx="4294967295" type="title"/>
          </p:nvPr>
        </p:nvSpPr>
        <p:spPr>
          <a:xfrm>
            <a:off x="201325" y="79500"/>
            <a:ext cx="4973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3-3-2. Parameter tuning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3900" y="1544300"/>
            <a:ext cx="9144000" cy="2853300"/>
          </a:xfrm>
          <a:prstGeom prst="rect">
            <a:avLst/>
          </a:prstGeom>
          <a:solidFill>
            <a:srgbClr val="E99686">
              <a:alpha val="303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1"/>
          <p:cNvSpPr txBox="1"/>
          <p:nvPr/>
        </p:nvSpPr>
        <p:spPr>
          <a:xfrm>
            <a:off x="340400" y="1991000"/>
            <a:ext cx="25872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num_beams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beam search </a:t>
            </a: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과정에서 선정할 확률이 높은 예측 값 </a:t>
            </a: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K</a:t>
            </a: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개를 선정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99" name="Google Shape;399;p51"/>
          <p:cNvSpPr txBox="1"/>
          <p:nvPr/>
        </p:nvSpPr>
        <p:spPr>
          <a:xfrm>
            <a:off x="6337450" y="1991000"/>
            <a:ext cx="24939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No_repeat_ngram_size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특정 크기 이상의 ngram 출현 시 반복이 중지됨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00" name="Google Shape;400;p51"/>
          <p:cNvSpPr/>
          <p:nvPr/>
        </p:nvSpPr>
        <p:spPr>
          <a:xfrm rot="5400000">
            <a:off x="2087525" y="2963600"/>
            <a:ext cx="1837800" cy="11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1"/>
          <p:cNvSpPr/>
          <p:nvPr/>
        </p:nvSpPr>
        <p:spPr>
          <a:xfrm rot="5400000">
            <a:off x="5123450" y="2963600"/>
            <a:ext cx="1837800" cy="11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3404551" y="1991000"/>
            <a:ext cx="23427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generate max length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생성된 토큰의 최대 길이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input의 길이와 새로 입력된 토큰의 최대 길이에 영향을 받음 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/>
        </p:nvSpPr>
        <p:spPr>
          <a:xfrm>
            <a:off x="0" y="70400"/>
            <a:ext cx="20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최종 순위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8" name="Google Shape;408;p52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863" y="1003450"/>
            <a:ext cx="6750076" cy="36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2"/>
          <p:cNvSpPr/>
          <p:nvPr/>
        </p:nvSpPr>
        <p:spPr>
          <a:xfrm>
            <a:off x="1277175" y="2474200"/>
            <a:ext cx="5985600" cy="330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45" y="1096175"/>
            <a:ext cx="8368624" cy="32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3"/>
          <p:cNvSpPr txBox="1"/>
          <p:nvPr/>
        </p:nvSpPr>
        <p:spPr>
          <a:xfrm>
            <a:off x="431950" y="1633950"/>
            <a:ext cx="84678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파라미터 튜닝 및 num_beams, no_repeat_ngram_size, generate_max_length 등 생성 파라미터 튜닝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train data dialogue의 앞부분 60%를 추출해서 원본데이터에 concat 후 Public성능 향상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(Private에서는 오히려 성능이 낮아졌다)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17" name="Google Shape;417;p53"/>
          <p:cNvSpPr txBox="1"/>
          <p:nvPr>
            <p:ph idx="4294967295" type="title"/>
          </p:nvPr>
        </p:nvSpPr>
        <p:spPr>
          <a:xfrm>
            <a:off x="124550" y="89500"/>
            <a:ext cx="3436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3-4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1800"/>
              <a:t>성능 향상 원인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8" name="Google Shape;418;p53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45" y="1096175"/>
            <a:ext cx="8368624" cy="32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4"/>
          <p:cNvSpPr txBox="1"/>
          <p:nvPr/>
        </p:nvSpPr>
        <p:spPr>
          <a:xfrm>
            <a:off x="635400" y="1734175"/>
            <a:ext cx="78810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GPT 3.5 API와 외부 데이터를 활용한 데이터 증강(Augmentation)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Solar API를 활용해 SAMSUM dataset을 번역해서 학습 데이터 증강</a:t>
            </a: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(Augmentation)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Tokenizer를 직접 학습해서 사용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5" name="Google Shape;425;p54"/>
          <p:cNvSpPr txBox="1"/>
          <p:nvPr>
            <p:ph idx="4294967295" type="title"/>
          </p:nvPr>
        </p:nvSpPr>
        <p:spPr>
          <a:xfrm>
            <a:off x="124550" y="89500"/>
            <a:ext cx="3436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3-5. </a:t>
            </a:r>
            <a:r>
              <a:rPr b="1" lang="ko" sz="1800">
                <a:latin typeface="IBM Plex Sans KR"/>
                <a:ea typeface="IBM Plex Sans KR"/>
                <a:cs typeface="IBM Plex Sans KR"/>
                <a:sym typeface="IBM Plex Sans KR"/>
              </a:rPr>
              <a:t>시도했지만 잘 안된 것들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6" name="Google Shape;426;p54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50" y="1018975"/>
            <a:ext cx="8172276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 txBox="1"/>
          <p:nvPr>
            <p:ph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4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. 회고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5"/>
          <p:cNvSpPr txBox="1"/>
          <p:nvPr/>
        </p:nvSpPr>
        <p:spPr>
          <a:xfrm>
            <a:off x="655900" y="1040725"/>
            <a:ext cx="7689300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소감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KR SemiBold"/>
              <a:buChar char="-"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생각했던 것보다 요약 Task가 많이 어려웠고 유효할 거라고 생각했던 전략들이 대부분 효과가 없어서 너무 아쉬웠습니다.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KR SemiBold"/>
              <a:buChar char="-"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기본 모델들과 Baseline을 이해하는데 시간이 오래 걸려 다양한 시도를 하지 못한 것이 아쉬웠습니다.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KR SemiBold"/>
              <a:buChar char="-"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무엇을 해야할지 모르겠고 너무 막막하고 어려웠습니다.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KR SemiBold"/>
              <a:buChar char="-"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shake-up이 생각보다 커서 놀랐습니다.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35" name="Google Shape;435;p55"/>
          <p:cNvSpPr/>
          <p:nvPr/>
        </p:nvSpPr>
        <p:spPr>
          <a:xfrm>
            <a:off x="776650" y="3013675"/>
            <a:ext cx="7447800" cy="11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5"/>
          <p:cNvSpPr txBox="1"/>
          <p:nvPr/>
        </p:nvSpPr>
        <p:spPr>
          <a:xfrm>
            <a:off x="655900" y="3121550"/>
            <a:ext cx="76893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아쉬운 점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KR SemiBold"/>
              <a:buChar char="-"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주어진 데이터의 전체적인 표현들을 학습하기 위한 Pretraining을 못해본 점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KR SemiBold"/>
              <a:buChar char="-"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대회전략 강의에 있는 방법론들을 모두 시도해보지 못한 점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 KR SemiBold"/>
              <a:buChar char="-"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GPT4로 증강하고 싶었지만 비용이 너무 비싸서 못한 점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"/>
          <p:cNvSpPr/>
          <p:nvPr/>
        </p:nvSpPr>
        <p:spPr>
          <a:xfrm>
            <a:off x="0" y="-150"/>
            <a:ext cx="3334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56"/>
          <p:cNvGrpSpPr/>
          <p:nvPr/>
        </p:nvGrpSpPr>
        <p:grpSpPr>
          <a:xfrm>
            <a:off x="-290656" y="2227885"/>
            <a:ext cx="7243200" cy="863943"/>
            <a:chOff x="-380710" y="1970486"/>
            <a:chExt cx="7243200" cy="863943"/>
          </a:xfrm>
        </p:grpSpPr>
        <p:sp>
          <p:nvSpPr>
            <p:cNvPr id="443" name="Google Shape;443;p56"/>
            <p:cNvSpPr txBox="1"/>
            <p:nvPr/>
          </p:nvSpPr>
          <p:spPr>
            <a:xfrm>
              <a:off x="2253890" y="2557829"/>
              <a:ext cx="46086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6"/>
            <p:cNvSpPr txBox="1"/>
            <p:nvPr/>
          </p:nvSpPr>
          <p:spPr>
            <a:xfrm>
              <a:off x="-380710" y="1970486"/>
              <a:ext cx="4608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Appendix</a:t>
              </a:r>
              <a:endParaRPr b="1" i="0" sz="3600" u="none" cap="none" strike="noStrik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45" name="Google Shape;445;p56"/>
          <p:cNvSpPr/>
          <p:nvPr/>
        </p:nvSpPr>
        <p:spPr>
          <a:xfrm>
            <a:off x="209898" y="2153925"/>
            <a:ext cx="593809" cy="674288"/>
          </a:xfrm>
          <a:custGeom>
            <a:rect b="b" l="l" r="r" t="t"/>
            <a:pathLst>
              <a:path extrusionOk="0" h="3173121" w="2969045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6"/>
          <p:cNvSpPr txBox="1"/>
          <p:nvPr/>
        </p:nvSpPr>
        <p:spPr>
          <a:xfrm>
            <a:off x="3655475" y="1773125"/>
            <a:ext cx="53076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참고자료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SAMSUM Dataset: </a:t>
            </a:r>
            <a:r>
              <a:rPr lang="ko" sz="1200" u="sng">
                <a:solidFill>
                  <a:schemeClr val="hlink"/>
                </a:solidFill>
                <a:hlinkClick r:id="rId3"/>
              </a:rPr>
              <a:t>https://huggingface.co/datasets/samsum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T5: </a:t>
            </a:r>
            <a:r>
              <a:rPr lang="ko" sz="1200" u="sng">
                <a:solidFill>
                  <a:schemeClr val="hlink"/>
                </a:solidFill>
                <a:hlinkClick r:id="rId4"/>
              </a:rPr>
              <a:t>https://huggingface.co/eenzeenee/t5-base-korean-summarization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/>
        </p:nvSpPr>
        <p:spPr>
          <a:xfrm>
            <a:off x="2307142" y="2283762"/>
            <a:ext cx="4529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1" i="0" lang="ko" sz="4000" u="none" cap="none" strike="noStrik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감사합니다</a:t>
            </a:r>
            <a:endParaRPr b="1" i="0" sz="4000" u="none" cap="none" strike="noStrik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2" name="Google Shape;452;p57"/>
          <p:cNvSpPr/>
          <p:nvPr/>
        </p:nvSpPr>
        <p:spPr>
          <a:xfrm>
            <a:off x="-946200" y="-231700"/>
            <a:ext cx="2059800" cy="2059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7"/>
          <p:cNvSpPr/>
          <p:nvPr/>
        </p:nvSpPr>
        <p:spPr>
          <a:xfrm>
            <a:off x="727425" y="648725"/>
            <a:ext cx="1001400" cy="10014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7"/>
          <p:cNvSpPr/>
          <p:nvPr/>
        </p:nvSpPr>
        <p:spPr>
          <a:xfrm>
            <a:off x="1340025" y="2406800"/>
            <a:ext cx="388800" cy="388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7"/>
          <p:cNvSpPr/>
          <p:nvPr/>
        </p:nvSpPr>
        <p:spPr>
          <a:xfrm>
            <a:off x="3004275" y="2144750"/>
            <a:ext cx="261900" cy="262200"/>
          </a:xfrm>
          <a:prstGeom prst="ellipse">
            <a:avLst/>
          </a:prstGeom>
          <a:solidFill>
            <a:srgbClr val="FDF1D2">
              <a:alpha val="494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7"/>
          <p:cNvSpPr/>
          <p:nvPr/>
        </p:nvSpPr>
        <p:spPr>
          <a:xfrm>
            <a:off x="6008500" y="3040600"/>
            <a:ext cx="224100" cy="224100"/>
          </a:xfrm>
          <a:prstGeom prst="ellipse">
            <a:avLst/>
          </a:prstGeom>
          <a:solidFill>
            <a:srgbClr val="FDF1D2">
              <a:alpha val="494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7"/>
          <p:cNvSpPr/>
          <p:nvPr/>
        </p:nvSpPr>
        <p:spPr>
          <a:xfrm>
            <a:off x="8059000" y="2347775"/>
            <a:ext cx="303600" cy="301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7"/>
          <p:cNvSpPr/>
          <p:nvPr/>
        </p:nvSpPr>
        <p:spPr>
          <a:xfrm>
            <a:off x="7647975" y="4232150"/>
            <a:ext cx="2059800" cy="2059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7"/>
          <p:cNvSpPr/>
          <p:nvPr/>
        </p:nvSpPr>
        <p:spPr>
          <a:xfrm>
            <a:off x="7495225" y="4036825"/>
            <a:ext cx="818700" cy="8187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/>
          <p:nvPr/>
        </p:nvSpPr>
        <p:spPr>
          <a:xfrm>
            <a:off x="3191164" y="1743275"/>
            <a:ext cx="1289100" cy="2424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4"/>
          <p:cNvSpPr/>
          <p:nvPr/>
        </p:nvSpPr>
        <p:spPr>
          <a:xfrm>
            <a:off x="4647841" y="1743275"/>
            <a:ext cx="1289100" cy="2424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4"/>
          <p:cNvSpPr/>
          <p:nvPr/>
        </p:nvSpPr>
        <p:spPr>
          <a:xfrm>
            <a:off x="6104517" y="1743275"/>
            <a:ext cx="1289100" cy="2424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4"/>
          <p:cNvSpPr/>
          <p:nvPr/>
        </p:nvSpPr>
        <p:spPr>
          <a:xfrm>
            <a:off x="7561194" y="1743275"/>
            <a:ext cx="1289100" cy="2424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4"/>
          <p:cNvSpPr txBox="1"/>
          <p:nvPr>
            <p:ph type="ctrTitle"/>
          </p:nvPr>
        </p:nvSpPr>
        <p:spPr>
          <a:xfrm>
            <a:off x="912900" y="152300"/>
            <a:ext cx="7154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ko" sz="3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Our Team </a:t>
            </a:r>
            <a:endParaRPr b="1" sz="3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171" name="Google Shape;171;p34"/>
          <p:cNvGrpSpPr/>
          <p:nvPr/>
        </p:nvGrpSpPr>
        <p:grpSpPr>
          <a:xfrm>
            <a:off x="3265294" y="3255463"/>
            <a:ext cx="1140854" cy="637977"/>
            <a:chOff x="3779911" y="3327771"/>
            <a:chExt cx="1584300" cy="804308"/>
          </a:xfrm>
        </p:grpSpPr>
        <p:sp>
          <p:nvSpPr>
            <p:cNvPr id="172" name="Google Shape;172;p34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ko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배창현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4"/>
            <p:cNvSpPr txBox="1"/>
            <p:nvPr/>
          </p:nvSpPr>
          <p:spPr>
            <a:xfrm>
              <a:off x="3779911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4"/>
            <p:cNvSpPr txBox="1"/>
            <p:nvPr/>
          </p:nvSpPr>
          <p:spPr>
            <a:xfrm>
              <a:off x="3779911" y="3860579"/>
              <a:ext cx="15843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34"/>
          <p:cNvGrpSpPr/>
          <p:nvPr/>
        </p:nvGrpSpPr>
        <p:grpSpPr>
          <a:xfrm>
            <a:off x="4721972" y="3255463"/>
            <a:ext cx="1140854" cy="637977"/>
            <a:chOff x="3779911" y="3327771"/>
            <a:chExt cx="1584300" cy="804308"/>
          </a:xfrm>
        </p:grpSpPr>
        <p:sp>
          <p:nvSpPr>
            <p:cNvPr id="176" name="Google Shape;176;p34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ko" sz="1000">
                  <a:solidFill>
                    <a:schemeClr val="lt1"/>
                  </a:solidFill>
                </a:rPr>
                <a:t>박성우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4"/>
            <p:cNvSpPr txBox="1"/>
            <p:nvPr/>
          </p:nvSpPr>
          <p:spPr>
            <a:xfrm>
              <a:off x="3779911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4"/>
            <p:cNvSpPr txBox="1"/>
            <p:nvPr/>
          </p:nvSpPr>
          <p:spPr>
            <a:xfrm>
              <a:off x="3779911" y="3860579"/>
              <a:ext cx="15843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34"/>
          <p:cNvGrpSpPr/>
          <p:nvPr/>
        </p:nvGrpSpPr>
        <p:grpSpPr>
          <a:xfrm>
            <a:off x="6178650" y="3255463"/>
            <a:ext cx="1140854" cy="637977"/>
            <a:chOff x="4659337" y="3327771"/>
            <a:chExt cx="1584300" cy="804308"/>
          </a:xfrm>
        </p:grpSpPr>
        <p:sp>
          <p:nvSpPr>
            <p:cNvPr id="180" name="Google Shape;180;p34"/>
            <p:cNvSpPr txBox="1"/>
            <p:nvPr/>
          </p:nvSpPr>
          <p:spPr>
            <a:xfrm>
              <a:off x="4659337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ko" sz="1000">
                  <a:solidFill>
                    <a:schemeClr val="lt1"/>
                  </a:solidFill>
                </a:rPr>
                <a:t>이소영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4"/>
            <p:cNvSpPr txBox="1"/>
            <p:nvPr/>
          </p:nvSpPr>
          <p:spPr>
            <a:xfrm>
              <a:off x="4659337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4"/>
            <p:cNvSpPr txBox="1"/>
            <p:nvPr/>
          </p:nvSpPr>
          <p:spPr>
            <a:xfrm>
              <a:off x="4659337" y="3860579"/>
              <a:ext cx="15843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34"/>
          <p:cNvGrpSpPr/>
          <p:nvPr/>
        </p:nvGrpSpPr>
        <p:grpSpPr>
          <a:xfrm>
            <a:off x="7635322" y="3255463"/>
            <a:ext cx="1140854" cy="637977"/>
            <a:chOff x="5164059" y="3327771"/>
            <a:chExt cx="1584300" cy="804308"/>
          </a:xfrm>
        </p:grpSpPr>
        <p:sp>
          <p:nvSpPr>
            <p:cNvPr id="184" name="Google Shape;184;p34"/>
            <p:cNvSpPr txBox="1"/>
            <p:nvPr/>
          </p:nvSpPr>
          <p:spPr>
            <a:xfrm>
              <a:off x="5164059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ko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조예람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4"/>
            <p:cNvSpPr txBox="1"/>
            <p:nvPr/>
          </p:nvSpPr>
          <p:spPr>
            <a:xfrm>
              <a:off x="5164059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4"/>
            <p:cNvSpPr txBox="1"/>
            <p:nvPr/>
          </p:nvSpPr>
          <p:spPr>
            <a:xfrm>
              <a:off x="5164059" y="3860579"/>
              <a:ext cx="15843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Modeling, PT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938" y="1859650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88" name="Google Shape;188;p3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8602" y="1859650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89" name="Google Shape;189;p3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4439" l="0" r="0" t="17129"/>
          <a:stretch/>
        </p:blipFill>
        <p:spPr>
          <a:xfrm>
            <a:off x="6260225" y="1859713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90" name="Google Shape;190;p34"/>
          <p:cNvSpPr/>
          <p:nvPr/>
        </p:nvSpPr>
        <p:spPr>
          <a:xfrm>
            <a:off x="1725620" y="1743275"/>
            <a:ext cx="1289100" cy="2424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34"/>
          <p:cNvGrpSpPr/>
          <p:nvPr/>
        </p:nvGrpSpPr>
        <p:grpSpPr>
          <a:xfrm>
            <a:off x="1799747" y="3255463"/>
            <a:ext cx="1140854" cy="637977"/>
            <a:chOff x="5164059" y="3327771"/>
            <a:chExt cx="1584300" cy="804308"/>
          </a:xfrm>
        </p:grpSpPr>
        <p:sp>
          <p:nvSpPr>
            <p:cNvPr id="192" name="Google Shape;192;p34"/>
            <p:cNvSpPr txBox="1"/>
            <p:nvPr/>
          </p:nvSpPr>
          <p:spPr>
            <a:xfrm>
              <a:off x="5164059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ko" sz="1000">
                  <a:solidFill>
                    <a:schemeClr val="lt1"/>
                  </a:solidFill>
                </a:rPr>
                <a:t>최장원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4"/>
            <p:cNvSpPr txBox="1"/>
            <p:nvPr/>
          </p:nvSpPr>
          <p:spPr>
            <a:xfrm>
              <a:off x="5164059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4"/>
            <p:cNvSpPr txBox="1"/>
            <p:nvPr/>
          </p:nvSpPr>
          <p:spPr>
            <a:xfrm>
              <a:off x="5164059" y="3860579"/>
              <a:ext cx="15843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</a:t>
              </a:r>
              <a:r>
                <a:rPr lang="ko" sz="800">
                  <a:solidFill>
                    <a:schemeClr val="lt1"/>
                  </a:solidFill>
                </a:rPr>
                <a:t>ng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" name="Google Shape;195;p34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65179" l="-62129" r="62129" t="-65180"/>
          <a:stretch/>
        </p:blipFill>
        <p:spPr>
          <a:xfrm>
            <a:off x="1869252" y="1902325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 rotWithShape="1">
          <a:blip r:embed="rId6">
            <a:alphaModFix/>
          </a:blip>
          <a:srcRect b="25395" l="0" r="5285" t="0"/>
          <a:stretch/>
        </p:blipFill>
        <p:spPr>
          <a:xfrm>
            <a:off x="4814475" y="1849063"/>
            <a:ext cx="1007100" cy="104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827" y="1902325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9250" y="1880125"/>
            <a:ext cx="977700" cy="104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9" name="Google Shape;199;p34"/>
          <p:cNvSpPr/>
          <p:nvPr/>
        </p:nvSpPr>
        <p:spPr>
          <a:xfrm>
            <a:off x="286688" y="1743275"/>
            <a:ext cx="1289100" cy="242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5"/>
              </a:highlight>
            </a:endParaRPr>
          </a:p>
        </p:txBody>
      </p:sp>
      <p:grpSp>
        <p:nvGrpSpPr>
          <p:cNvPr id="200" name="Google Shape;200;p34"/>
          <p:cNvGrpSpPr/>
          <p:nvPr/>
        </p:nvGrpSpPr>
        <p:grpSpPr>
          <a:xfrm>
            <a:off x="360816" y="3255463"/>
            <a:ext cx="1140854" cy="637977"/>
            <a:chOff x="3708428" y="3327771"/>
            <a:chExt cx="1584300" cy="804308"/>
          </a:xfrm>
        </p:grpSpPr>
        <p:sp>
          <p:nvSpPr>
            <p:cNvPr id="201" name="Google Shape;201;p34"/>
            <p:cNvSpPr txBox="1"/>
            <p:nvPr/>
          </p:nvSpPr>
          <p:spPr>
            <a:xfrm>
              <a:off x="3708428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ko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김영천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4"/>
            <p:cNvSpPr txBox="1"/>
            <p:nvPr/>
          </p:nvSpPr>
          <p:spPr>
            <a:xfrm>
              <a:off x="3708428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팀장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4"/>
            <p:cNvSpPr txBox="1"/>
            <p:nvPr/>
          </p:nvSpPr>
          <p:spPr>
            <a:xfrm>
              <a:off x="3708428" y="3860579"/>
              <a:ext cx="15843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pic>
        <p:nvPicPr>
          <p:cNvPr id="204" name="Google Shape;204;p34"/>
          <p:cNvPicPr preferRelativeResize="0"/>
          <p:nvPr>
            <p:ph idx="7" type="pic"/>
          </p:nvPr>
        </p:nvPicPr>
        <p:blipFill rotWithShape="1">
          <a:blip r:embed="rId8">
            <a:alphaModFix/>
          </a:blip>
          <a:srcRect b="12507" l="0" r="0" t="12507"/>
          <a:stretch/>
        </p:blipFill>
        <p:spPr>
          <a:xfrm>
            <a:off x="431475" y="1859650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5"/>
          <p:cNvGrpSpPr/>
          <p:nvPr/>
        </p:nvGrpSpPr>
        <p:grpSpPr>
          <a:xfrm>
            <a:off x="2031998" y="1146497"/>
            <a:ext cx="5766490" cy="3541461"/>
            <a:chOff x="592925" y="897725"/>
            <a:chExt cx="3681600" cy="3558900"/>
          </a:xfrm>
        </p:grpSpPr>
        <p:sp>
          <p:nvSpPr>
            <p:cNvPr id="210" name="Google Shape;210;p35"/>
            <p:cNvSpPr/>
            <p:nvPr/>
          </p:nvSpPr>
          <p:spPr>
            <a:xfrm>
              <a:off x="592925" y="897725"/>
              <a:ext cx="3681600" cy="35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5"/>
            <p:cNvSpPr txBox="1"/>
            <p:nvPr/>
          </p:nvSpPr>
          <p:spPr>
            <a:xfrm>
              <a:off x="738874" y="1774277"/>
              <a:ext cx="3488700" cy="21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" sz="1500" u="none" cap="none" strike="noStrik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기간</a:t>
              </a:r>
              <a:endParaRPr b="1" i="0" sz="1500" u="none" cap="none" strike="noStrik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ko" sz="1300" u="none" cap="none" strike="noStrik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2024.0</a:t>
              </a:r>
              <a:r>
                <a:rPr lang="ko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3</a:t>
              </a:r>
              <a:r>
                <a:rPr lang="ko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.08 ~ 2024.03.20</a:t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" sz="1500" u="none" cap="none" strike="noStrik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소개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ko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일상 대화를 바탕으로 요약문을 생성하는 모델 개발 대회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" sz="1500" u="none" cap="none" strike="noStrik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목표</a:t>
              </a:r>
              <a:endParaRPr b="1" sz="1500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학교 생활, 직장, 여행 등 광범위한 일상 생활 중 하는 대화들을 요약</a:t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212" name="Google Shape;212;p35"/>
            <p:cNvSpPr txBox="1"/>
            <p:nvPr/>
          </p:nvSpPr>
          <p:spPr>
            <a:xfrm>
              <a:off x="592925" y="897725"/>
              <a:ext cx="3681600" cy="38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35"/>
          <p:cNvSpPr txBox="1"/>
          <p:nvPr>
            <p:ph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1-1. 대회 소개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1-1. 대회 소개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64000" y="959350"/>
            <a:ext cx="80298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ROUGE-Recall: Ground truth를 구성하는 단어들 중 모델 예측값의 단어들과 얼마나 많이 겹치는지 계산한 점수.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ROUGE-Precision: 모델 예측값을 구성하는 단어들 중 </a:t>
            </a: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Ground truth</a:t>
            </a: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의 단어들과 얼마나 많이 겹치는지 계산한 점수.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ROUGE-N: unigram, bigram, trigram 등 문장 간 중복되는 n-gram을 비교하는 지표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-&gt; </a:t>
            </a:r>
            <a:r>
              <a:rPr lang="ko" sz="1200">
                <a:solidFill>
                  <a:srgbClr val="FF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ROUGE-1</a:t>
            </a: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: 모델 요약본과 참조 요약본 간에 겹치는 unigram의 수를 비교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-&gt; </a:t>
            </a:r>
            <a:r>
              <a:rPr lang="ko" sz="1200">
                <a:solidFill>
                  <a:srgbClr val="FF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ROUGE-2</a:t>
            </a: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: 모델 요약본과 참조 요약본 간에 겹치는 bigram의 수를 비교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ROUGE-L</a:t>
            </a: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: LCS(</a:t>
            </a:r>
            <a:r>
              <a:rPr b="1" lang="ko" sz="1200">
                <a:solidFill>
                  <a:schemeClr val="dk1"/>
                </a:solidFill>
              </a:rPr>
              <a:t>Longest Common Subsequence)</a:t>
            </a: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기법을 이용해 최장 길이로 매칭되는 문자열을 측정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n-gram에서 n을 고정하지 않고, 단어의 등장 순서가 동일한 빈도수를 모두 세기 때문에 보다 유연한 성능 비교가 가능.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한국어 데이터셋을 평가하기 위해서 문장을 토큰화하여 score을 계산 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-&gt; baseline의 경우에는 해당 과정이 포함되어 있지않아 형태소 분석기 mecab을 이용하여 모델의 예측값을 형태소 단위로 쪼개어 비교하였음. 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이를 통해 실제 리더보드와 비슷한 수치의 평가를 진행할 수 있었음 </a:t>
            </a:r>
            <a:endParaRPr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37"/>
          <p:cNvGrpSpPr/>
          <p:nvPr/>
        </p:nvGrpSpPr>
        <p:grpSpPr>
          <a:xfrm>
            <a:off x="11" y="1424529"/>
            <a:ext cx="3341643" cy="3341643"/>
            <a:chOff x="150236" y="1531141"/>
            <a:chExt cx="3341643" cy="3341643"/>
          </a:xfrm>
        </p:grpSpPr>
        <p:sp>
          <p:nvSpPr>
            <p:cNvPr id="227" name="Google Shape;227;p37"/>
            <p:cNvSpPr/>
            <p:nvPr/>
          </p:nvSpPr>
          <p:spPr>
            <a:xfrm flipH="1" rot="2700000">
              <a:off x="1033585" y="1626537"/>
              <a:ext cx="1574945" cy="3150852"/>
            </a:xfrm>
            <a:custGeom>
              <a:rect b="b" l="l" r="r" t="t"/>
              <a:pathLst>
                <a:path extrusionOk="0" h="3149101" w="1574070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 flipH="1" rot="-8100000">
              <a:off x="299296" y="4293764"/>
              <a:ext cx="528209" cy="301652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:\KBM-정애\014-Fullppt\PNG이미지\지구본.png"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816" y="1969763"/>
            <a:ext cx="1236428" cy="123885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/>
          <p:nvPr/>
        </p:nvSpPr>
        <p:spPr>
          <a:xfrm>
            <a:off x="2525200" y="1110849"/>
            <a:ext cx="656700" cy="656700"/>
          </a:xfrm>
          <a:prstGeom prst="ellipse">
            <a:avLst/>
          </a:prstGeom>
          <a:solidFill>
            <a:srgbClr val="EA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2525205" y="3102540"/>
            <a:ext cx="656700" cy="656700"/>
          </a:xfrm>
          <a:prstGeom prst="ellipse">
            <a:avLst/>
          </a:prstGeom>
          <a:solidFill>
            <a:srgbClr val="F9CB9C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37"/>
          <p:cNvGrpSpPr/>
          <p:nvPr/>
        </p:nvGrpSpPr>
        <p:grpSpPr>
          <a:xfrm>
            <a:off x="3323030" y="1115981"/>
            <a:ext cx="5466541" cy="692387"/>
            <a:chOff x="7227665" y="868351"/>
            <a:chExt cx="1439700" cy="692387"/>
          </a:xfrm>
        </p:grpSpPr>
        <p:sp>
          <p:nvSpPr>
            <p:cNvPr id="233" name="Google Shape;233;p37"/>
            <p:cNvSpPr txBox="1"/>
            <p:nvPr/>
          </p:nvSpPr>
          <p:spPr>
            <a:xfrm>
              <a:off x="7227665" y="868351"/>
              <a:ext cx="143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ko" sz="1800" u="none" cap="none" strike="noStrik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Train Data</a:t>
              </a:r>
              <a:endParaRPr b="1" i="0" sz="1800" u="none" cap="none" strike="noStrik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34" name="Google Shape;234;p37"/>
            <p:cNvSpPr txBox="1"/>
            <p:nvPr/>
          </p:nvSpPr>
          <p:spPr>
            <a:xfrm>
              <a:off x="7227665" y="1237638"/>
              <a:ext cx="1439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5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2~60턴의 대화로 구성된 </a:t>
              </a:r>
              <a:r>
                <a:rPr lang="ko" sz="15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12,457개의 대화 및 요약 데이터 셋</a:t>
              </a:r>
              <a:endParaRPr b="0" i="0" sz="1700" u="none" cap="none" strike="noStrik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235" name="Google Shape;235;p37"/>
          <p:cNvSpPr txBox="1"/>
          <p:nvPr/>
        </p:nvSpPr>
        <p:spPr>
          <a:xfrm>
            <a:off x="2618200" y="1285297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2618205" y="3244151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" sz="2000">
                <a:solidFill>
                  <a:schemeClr val="lt1"/>
                </a:solidFill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37"/>
          <p:cNvGrpSpPr/>
          <p:nvPr/>
        </p:nvGrpSpPr>
        <p:grpSpPr>
          <a:xfrm>
            <a:off x="3246830" y="3250774"/>
            <a:ext cx="5466541" cy="883262"/>
            <a:chOff x="7110049" y="1132126"/>
            <a:chExt cx="1439700" cy="883262"/>
          </a:xfrm>
        </p:grpSpPr>
        <p:sp>
          <p:nvSpPr>
            <p:cNvPr id="238" name="Google Shape;238;p37"/>
            <p:cNvSpPr txBox="1"/>
            <p:nvPr/>
          </p:nvSpPr>
          <p:spPr>
            <a:xfrm>
              <a:off x="7110049" y="1132126"/>
              <a:ext cx="143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ko" sz="1800" u="none" cap="none" strike="noStrik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Test Data</a:t>
              </a:r>
              <a:endParaRPr b="1" i="0" sz="1800" u="none" cap="none" strike="noStrik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39" name="Google Shape;239;p37"/>
            <p:cNvSpPr txBox="1"/>
            <p:nvPr/>
          </p:nvSpPr>
          <p:spPr>
            <a:xfrm>
              <a:off x="7110049" y="1472988"/>
              <a:ext cx="1439700" cy="5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15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2~60턴의 대화로 구성된 499개의 대화 및 요약 데이터 셋.</a:t>
              </a:r>
              <a:endParaRPr sz="15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하나의 대화에서 다양한 관점으로 작성된 3개의 요약문으로 평가</a:t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240" name="Google Shape;240;p37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1843450" y="4331600"/>
            <a:ext cx="7049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grpSp>
        <p:nvGrpSpPr>
          <p:cNvPr id="242" name="Google Shape;242;p37"/>
          <p:cNvGrpSpPr/>
          <p:nvPr/>
        </p:nvGrpSpPr>
        <p:grpSpPr>
          <a:xfrm>
            <a:off x="3475430" y="2183377"/>
            <a:ext cx="5466541" cy="692387"/>
            <a:chOff x="7227665" y="1083701"/>
            <a:chExt cx="1439700" cy="692387"/>
          </a:xfrm>
        </p:grpSpPr>
        <p:sp>
          <p:nvSpPr>
            <p:cNvPr id="243" name="Google Shape;243;p37"/>
            <p:cNvSpPr txBox="1"/>
            <p:nvPr/>
          </p:nvSpPr>
          <p:spPr>
            <a:xfrm>
              <a:off x="7227665" y="1083701"/>
              <a:ext cx="143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lang="ko" sz="18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Valid</a:t>
              </a:r>
              <a:r>
                <a:rPr b="1" i="0" lang="ko" sz="1800" u="none" cap="none" strike="noStrik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Data</a:t>
              </a:r>
              <a:endParaRPr b="1" i="0" sz="1800" u="none" cap="none" strike="noStrik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44" name="Google Shape;244;p37"/>
            <p:cNvSpPr txBox="1"/>
            <p:nvPr/>
          </p:nvSpPr>
          <p:spPr>
            <a:xfrm>
              <a:off x="7227665" y="1452988"/>
              <a:ext cx="1439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5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2~60턴의 대화로 구성된 499개의 대화 및 요약 데이터 셋</a:t>
              </a:r>
              <a:endParaRPr b="0" i="0" sz="1700" u="none" cap="none" strike="noStrik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245" name="Google Shape;245;p37"/>
          <p:cNvSpPr/>
          <p:nvPr/>
        </p:nvSpPr>
        <p:spPr>
          <a:xfrm>
            <a:off x="2803450" y="2106712"/>
            <a:ext cx="656700" cy="656700"/>
          </a:xfrm>
          <a:prstGeom prst="ellipse">
            <a:avLst/>
          </a:prstGeom>
          <a:solidFill>
            <a:srgbClr val="B6D7A8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2896450" y="2281147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" sz="2000">
                <a:solidFill>
                  <a:schemeClr val="lt1"/>
                </a:solidFill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7"/>
          <p:cNvSpPr txBox="1"/>
          <p:nvPr>
            <p:ph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1-2. 데이터 소개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507175" y="959050"/>
            <a:ext cx="608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대화(dialogue)를 사용하여 이에 대한 요약(summary)를 생성</a:t>
            </a:r>
            <a:endParaRPr b="1"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26" y="1627300"/>
            <a:ext cx="8241949" cy="29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1-2. 데이터 소개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/>
        </p:nvSpPr>
        <p:spPr>
          <a:xfrm>
            <a:off x="188600" y="754400"/>
            <a:ext cx="493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Train, Valid, Test 데이터 길이 비교</a:t>
            </a:r>
            <a:endParaRPr b="1"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1" name="Google Shape;261;p39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2-1. 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3725"/>
            <a:ext cx="3038176" cy="198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512" y="1080626"/>
            <a:ext cx="3180976" cy="20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825" y="1081225"/>
            <a:ext cx="3038176" cy="198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/>
        </p:nvSpPr>
        <p:spPr>
          <a:xfrm>
            <a:off x="1461000" y="3431325"/>
            <a:ext cx="6222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Train과 Valid를 통합하여 확인하였을 때, </a:t>
            </a:r>
            <a:endParaRPr sz="18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요약문</a:t>
            </a:r>
            <a:r>
              <a:rPr lang="ko" sz="18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의 최소 길이는 19, 최대 길이는 478 였으며, 평균 87</a:t>
            </a:r>
            <a:endParaRPr sz="18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발화문</a:t>
            </a:r>
            <a:r>
              <a:rPr lang="ko" sz="180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의 최소 길이는 99, 최대 길이는 2,546 였으며 평균 438</a:t>
            </a:r>
            <a:endParaRPr sz="18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2-1. 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2" name="Google Shape;272;p40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294550" y="697275"/>
            <a:ext cx="49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오표기된 데이터 수정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75" y="1214350"/>
            <a:ext cx="2669477" cy="36213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" name="Google Shape;2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951" y="1214349"/>
            <a:ext cx="3093725" cy="13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038" y="2671825"/>
            <a:ext cx="2631524" cy="20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949" y="2040249"/>
            <a:ext cx="2945074" cy="15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